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40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3826B-50BF-CD6D-095B-BE5DE649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FA29D-C135-EFD9-B3AF-DF15CC25A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D6975-56FE-559F-7AFB-F151726FA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E28E8-3D47-EFE4-CC37-52F2DCA7C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0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GenAI-Powered Promotion Insights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promotional planning through intelligent data extraction and AI-driven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1868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Synapse Squad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• Rajib Nayek • Arghya Sinha Roy • Samaita Sarkar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Dwijo Ganguly • Oyshi Roy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116"/>
            <a:ext cx="9785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Capabilities Demonstration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337"/>
            <a:ext cx="3127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Conversational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Ask natural language questions like "Which products had highest uplift in Q4 promotions?" and receive instant, data-backed answers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838337"/>
            <a:ext cx="3326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Summaries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32875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extraction and visualization of key metrics across product categories and customer segments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838337"/>
            <a:ext cx="3816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32875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AI-generated suggestions for product bundling, timing optimization, and targeted customer segmentation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463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Agent Demo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0259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Watch our GenAI Promotion Insights Assistant in action as we demonstrate real-time insight extraction, pattern analysis, and intelligent recommendations from historical promotional data.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69838"/>
            <a:ext cx="1690092" cy="6237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29" y="5369838"/>
            <a:ext cx="2704267" cy="623768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6280190" y="6362138"/>
            <a:ext cx="7556421" cy="35957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6280190" y="66532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Synapse Squad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• Ready to transform your promotional intelligence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2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Fragmented Promotional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0753"/>
            <a:ext cx="37829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State Problems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22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Promotional insights scattered across unstructured sources—reports, presentations, emails, and spreadsheets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08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analysis is time-intensive, inconsistent, and error-prone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959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Difficulty identifying patterns across historical campaigns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601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visibility into what drives promotional success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822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Delayed decision-making for time-sensitive promotions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650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Missed opportunities for high-performing product categories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70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Inconsistent promotional strategies across teams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123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Suboptimal resource allocation and campaign planning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3489"/>
            <a:ext cx="6367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 Business Scenarios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5896"/>
            <a:ext cx="4196358" cy="4580096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436376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25638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343632"/>
            <a:ext cx="3603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Holiday Campaign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834051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Marketing team needs to analyze Black Friday performance across 50+ product categories from last three years. Manual extraction from reports takes 2 weeks—too slow for planning.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05896"/>
            <a:ext cx="4196358" cy="4580096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2436376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25638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34363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Bundle Optimization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188381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which product combinations drove highest uplift requires correlating data from CRM, sales reports, and customer feedback—currently a manual, 40-hour process.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405896"/>
            <a:ext cx="4196358" cy="4580096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2436376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25638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34363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 Targeting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188381"/>
            <a:ext cx="36817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Determining which customer segments respond best to specific promotion types involves reviewing scattered engagement data, purchase patterns, and retention metrics across multiple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156" y="594598"/>
            <a:ext cx="7922538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Solution: AI-Powered Promotion Intelligence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156" y="1233011"/>
            <a:ext cx="817768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GenAI-powered platform that automates promotional insight extraction, pattern recognition, and strategic recommendations—transforming weeks of manual work into minutes of intelligent analysis.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3156" y="1830229"/>
            <a:ext cx="8177689" cy="1347668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6" name="Shape 3"/>
          <p:cNvSpPr/>
          <p:nvPr/>
        </p:nvSpPr>
        <p:spPr>
          <a:xfrm>
            <a:off x="621149" y="1968222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84C1F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92" y="2082046"/>
            <a:ext cx="186333" cy="186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1149" y="2520434"/>
            <a:ext cx="180308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Extraction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1149" y="2818924"/>
            <a:ext cx="790170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Pulls insights from reports, presentations, and unstructured data sources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83156" y="3315891"/>
            <a:ext cx="8177689" cy="1347668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11" name="Shape 7"/>
          <p:cNvSpPr/>
          <p:nvPr/>
        </p:nvSpPr>
        <p:spPr>
          <a:xfrm>
            <a:off x="621149" y="3453884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84C1F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092" y="3567708"/>
            <a:ext cx="186333" cy="1863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1149" y="4006096"/>
            <a:ext cx="1725811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Pattern Recognition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21149" y="4304586"/>
            <a:ext cx="790170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success factors and failure patterns across historical campaigns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483156" y="4801553"/>
            <a:ext cx="8177689" cy="1347668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149" y="4939546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84C1F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092" y="5053370"/>
            <a:ext cx="186333" cy="1863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1149" y="5491758"/>
            <a:ext cx="207990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Recommendations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21149" y="5790247"/>
            <a:ext cx="790170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Generates data-backed strategies for future promotions and customer targeting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83156" y="6287214"/>
            <a:ext cx="8177689" cy="1347668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21" name="Shape 15"/>
          <p:cNvSpPr/>
          <p:nvPr/>
        </p:nvSpPr>
        <p:spPr>
          <a:xfrm>
            <a:off x="621149" y="6425208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84C1FA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092" y="6539032"/>
            <a:ext cx="186333" cy="18633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21149" y="6977420"/>
            <a:ext cx="1725811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Conversational Q&amp;A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21149" y="7275909"/>
            <a:ext cx="790170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exploration of promotional data through natural language queries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868" y="533162"/>
            <a:ext cx="6600587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Measurable Business Benefits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868" y="1714857"/>
            <a:ext cx="3781544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85%</a:t>
            </a:r>
            <a:endParaRPr lang="en-US" sz="4900" dirty="0"/>
          </a:p>
        </p:txBody>
      </p:sp>
      <p:sp>
        <p:nvSpPr>
          <p:cNvPr id="4" name="Text 2"/>
          <p:cNvSpPr/>
          <p:nvPr/>
        </p:nvSpPr>
        <p:spPr>
          <a:xfrm>
            <a:off x="1370648" y="2575203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 Reduction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1868" y="3059668"/>
            <a:ext cx="378154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Decrease in manual analysis effort for promotional planning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679752" y="1714857"/>
            <a:ext cx="3781544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3x</a:t>
            </a:r>
            <a:endParaRPr lang="en-US" sz="4900" dirty="0"/>
          </a:p>
        </p:txBody>
      </p:sp>
      <p:sp>
        <p:nvSpPr>
          <p:cNvPr id="7" name="Text 5"/>
          <p:cNvSpPr/>
          <p:nvPr/>
        </p:nvSpPr>
        <p:spPr>
          <a:xfrm>
            <a:off x="5388531" y="2575203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Faster Insights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679752" y="3059668"/>
            <a:ext cx="378154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 improvement in extracting actionable intelligence from historical data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1868" y="4137184"/>
            <a:ext cx="3781544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40%</a:t>
            </a:r>
            <a:endParaRPr lang="en-US" sz="4900" dirty="0"/>
          </a:p>
        </p:txBody>
      </p:sp>
      <p:sp>
        <p:nvSpPr>
          <p:cNvPr id="10" name="Text 8"/>
          <p:cNvSpPr/>
          <p:nvPr/>
        </p:nvSpPr>
        <p:spPr>
          <a:xfrm>
            <a:off x="1370648" y="4997529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Better Accuracy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61868" y="5481995"/>
            <a:ext cx="3781544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Improvement in promotional strategy precision through AI-driven pattern recognition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679752" y="4137184"/>
            <a:ext cx="3781544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$2M+</a:t>
            </a:r>
            <a:endParaRPr lang="en-US" sz="4900" dirty="0"/>
          </a:p>
        </p:txBody>
      </p:sp>
      <p:sp>
        <p:nvSpPr>
          <p:cNvPr id="13" name="Text 11"/>
          <p:cNvSpPr/>
          <p:nvPr/>
        </p:nvSpPr>
        <p:spPr>
          <a:xfrm>
            <a:off x="5388531" y="4997529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ROI Impact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679752" y="5481995"/>
            <a:ext cx="378154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Estimated annual value from optimized promotional planning and execution</a:t>
            </a:r>
            <a:endParaRPr lang="en-US" sz="14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164" y="1620322"/>
            <a:ext cx="5045869" cy="5045869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61868" y="7091482"/>
            <a:ext cx="133066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automating insight generation and providing data-backed recommendations, teams can focus on strategic decision-making rather than manual data compilation.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 Architecture: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Ingestion Layer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Extracts promotional data from reports, presentations, spreadsheets, emails, and structured databases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3363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GenAI Processing Engine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LLM-powered extraction, summarization, pattern recognition, and recommendation generation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Conversational Q&amp;A interface, dashboards, and insight visualization for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FF9A-37F4-44ED-F0E1-7427E8C2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ECA083-929A-2F56-563B-A51AD0949488}"/>
              </a:ext>
            </a:extLst>
          </p:cNvPr>
          <p:cNvSpPr/>
          <p:nvPr/>
        </p:nvSpPr>
        <p:spPr>
          <a:xfrm>
            <a:off x="500373" y="2902227"/>
            <a:ext cx="885004" cy="1230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19713D2-C094-2B3F-5B2E-5D0E72B916D3}"/>
              </a:ext>
            </a:extLst>
          </p:cNvPr>
          <p:cNvSpPr/>
          <p:nvPr/>
        </p:nvSpPr>
        <p:spPr>
          <a:xfrm>
            <a:off x="793790" y="731163"/>
            <a:ext cx="1113316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Data Ingestion and Graph Retrieval-Augmented Generation (</a:t>
            </a:r>
            <a:r>
              <a:rPr lang="en-US" sz="4800" dirty="0" err="1"/>
              <a:t>GraphRAG</a:t>
            </a:r>
            <a:r>
              <a:rPr lang="en-US" sz="4800" dirty="0"/>
              <a:t>) pipeline</a:t>
            </a:r>
            <a:endParaRPr lang="en-US" sz="4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EC9D6-A7C2-4655-AC3F-50E8EF5B7E9F}"/>
              </a:ext>
            </a:extLst>
          </p:cNvPr>
          <p:cNvSpPr/>
          <p:nvPr/>
        </p:nvSpPr>
        <p:spPr>
          <a:xfrm>
            <a:off x="1580742" y="3183716"/>
            <a:ext cx="1432575" cy="576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Sources</a:t>
            </a:r>
            <a:endParaRPr lang="en-IN" sz="1400" dirty="0"/>
          </a:p>
        </p:txBody>
      </p:sp>
      <p:pic>
        <p:nvPicPr>
          <p:cNvPr id="1026" name="Picture 2" descr="User Icon Vector Art, Icons, and Graphics for Free Download">
            <a:extLst>
              <a:ext uri="{FF2B5EF4-FFF2-40B4-BE49-F238E27FC236}">
                <a16:creationId xmlns:a16="http://schemas.microsoft.com/office/drawing/2014/main" id="{6036EBF7-9687-08FD-6045-8693692DC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1" t="19628" r="16163" b="15881"/>
          <a:stretch>
            <a:fillRect/>
          </a:stretch>
        </p:blipFill>
        <p:spPr bwMode="auto">
          <a:xfrm>
            <a:off x="695738" y="3041376"/>
            <a:ext cx="48701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FA01A0-E8E2-B14B-A3B0-FF091DA4BA84}"/>
              </a:ext>
            </a:extLst>
          </p:cNvPr>
          <p:cNvSpPr txBox="1"/>
          <p:nvPr/>
        </p:nvSpPr>
        <p:spPr>
          <a:xfrm>
            <a:off x="500373" y="3498576"/>
            <a:ext cx="885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Admin Persona</a:t>
            </a:r>
            <a:endParaRPr lang="en-IN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A3FAF2-4599-20C4-88CE-7ACEA01278F9}"/>
              </a:ext>
            </a:extLst>
          </p:cNvPr>
          <p:cNvCxnSpPr>
            <a:stCxn id="14" idx="3"/>
          </p:cNvCxnSpPr>
          <p:nvPr/>
        </p:nvCxnSpPr>
        <p:spPr>
          <a:xfrm>
            <a:off x="3013317" y="3471951"/>
            <a:ext cx="395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0567672-3BF4-81EA-6128-4904E9F84959}"/>
              </a:ext>
            </a:extLst>
          </p:cNvPr>
          <p:cNvSpPr/>
          <p:nvPr/>
        </p:nvSpPr>
        <p:spPr>
          <a:xfrm>
            <a:off x="3409120" y="3041376"/>
            <a:ext cx="1113182" cy="8945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Planner Node</a:t>
            </a:r>
            <a:endParaRPr lang="en-IN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9AC93F-5CB8-76A3-9ABA-9F0FC0FB746E}"/>
              </a:ext>
            </a:extLst>
          </p:cNvPr>
          <p:cNvCxnSpPr/>
          <p:nvPr/>
        </p:nvCxnSpPr>
        <p:spPr>
          <a:xfrm>
            <a:off x="4522302" y="345526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B4FEB-BCD2-B1F4-4B98-3580A8B5F8EC}"/>
              </a:ext>
            </a:extLst>
          </p:cNvPr>
          <p:cNvCxnSpPr/>
          <p:nvPr/>
        </p:nvCxnSpPr>
        <p:spPr>
          <a:xfrm>
            <a:off x="4909928" y="2902227"/>
            <a:ext cx="0" cy="1119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709556-722A-1D51-38C4-2632EEDC64FB}"/>
              </a:ext>
            </a:extLst>
          </p:cNvPr>
          <p:cNvCxnSpPr/>
          <p:nvPr/>
        </p:nvCxnSpPr>
        <p:spPr>
          <a:xfrm>
            <a:off x="4909928" y="2902227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6D505D-4A28-17CA-E3FC-77AC52DC0664}"/>
              </a:ext>
            </a:extLst>
          </p:cNvPr>
          <p:cNvCxnSpPr/>
          <p:nvPr/>
        </p:nvCxnSpPr>
        <p:spPr>
          <a:xfrm>
            <a:off x="4909928" y="402179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931CBF-DEC9-0174-D8AB-701D7DA5329A}"/>
              </a:ext>
            </a:extLst>
          </p:cNvPr>
          <p:cNvCxnSpPr/>
          <p:nvPr/>
        </p:nvCxnSpPr>
        <p:spPr>
          <a:xfrm>
            <a:off x="4909928" y="318371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63E00-F8BC-7BE2-51E7-4B5DFF915054}"/>
              </a:ext>
            </a:extLst>
          </p:cNvPr>
          <p:cNvCxnSpPr/>
          <p:nvPr/>
        </p:nvCxnSpPr>
        <p:spPr>
          <a:xfrm>
            <a:off x="4909928" y="345526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85D38-470C-26B6-A1EF-F0F4BA6088DC}"/>
              </a:ext>
            </a:extLst>
          </p:cNvPr>
          <p:cNvCxnSpPr/>
          <p:nvPr/>
        </p:nvCxnSpPr>
        <p:spPr>
          <a:xfrm>
            <a:off x="4909928" y="376018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7874402-F6DC-C7E2-5D80-2CC37113C520}"/>
              </a:ext>
            </a:extLst>
          </p:cNvPr>
          <p:cNvSpPr/>
          <p:nvPr/>
        </p:nvSpPr>
        <p:spPr>
          <a:xfrm>
            <a:off x="5297554" y="2774887"/>
            <a:ext cx="1878496" cy="261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CSV Ingestion Agent</a:t>
            </a:r>
            <a:endParaRPr lang="en-IN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98DF0-251F-EEC0-943F-47FB1E3731C6}"/>
              </a:ext>
            </a:extLst>
          </p:cNvPr>
          <p:cNvSpPr/>
          <p:nvPr/>
        </p:nvSpPr>
        <p:spPr>
          <a:xfrm>
            <a:off x="5297553" y="3058091"/>
            <a:ext cx="1878497" cy="261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PPT Ingestion Agent</a:t>
            </a:r>
            <a:endParaRPr lang="en-IN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80F09D-74B0-338F-106F-C0DD149292FF}"/>
              </a:ext>
            </a:extLst>
          </p:cNvPr>
          <p:cNvSpPr/>
          <p:nvPr/>
        </p:nvSpPr>
        <p:spPr>
          <a:xfrm>
            <a:off x="5297552" y="3341295"/>
            <a:ext cx="1878498" cy="261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 Ingestion Agent</a:t>
            </a:r>
            <a:endParaRPr lang="en-IN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1E25F8-70B5-FBAA-38AC-9DB240C1F795}"/>
              </a:ext>
            </a:extLst>
          </p:cNvPr>
          <p:cNvSpPr/>
          <p:nvPr/>
        </p:nvSpPr>
        <p:spPr>
          <a:xfrm>
            <a:off x="5290930" y="3613088"/>
            <a:ext cx="1885120" cy="261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Ingestion Agent</a:t>
            </a:r>
            <a:endParaRPr lang="en-IN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A5CA43-935E-5E77-FEA2-6804B1DF6B3F}"/>
              </a:ext>
            </a:extLst>
          </p:cNvPr>
          <p:cNvSpPr/>
          <p:nvPr/>
        </p:nvSpPr>
        <p:spPr>
          <a:xfrm>
            <a:off x="5310808" y="3891381"/>
            <a:ext cx="1865242" cy="261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Ingestion Agent</a:t>
            </a:r>
            <a:endParaRPr lang="en-IN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977A51-41EE-7CD1-40E6-D75F82716E1E}"/>
              </a:ext>
            </a:extLst>
          </p:cNvPr>
          <p:cNvCxnSpPr/>
          <p:nvPr/>
        </p:nvCxnSpPr>
        <p:spPr>
          <a:xfrm>
            <a:off x="7176050" y="318371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A62947-5368-0F82-F0A8-CA2051785AF4}"/>
              </a:ext>
            </a:extLst>
          </p:cNvPr>
          <p:cNvCxnSpPr/>
          <p:nvPr/>
        </p:nvCxnSpPr>
        <p:spPr>
          <a:xfrm>
            <a:off x="7176050" y="3478454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6E7582-784F-7433-39B3-9466AEF5175D}"/>
              </a:ext>
            </a:extLst>
          </p:cNvPr>
          <p:cNvCxnSpPr/>
          <p:nvPr/>
        </p:nvCxnSpPr>
        <p:spPr>
          <a:xfrm>
            <a:off x="7176050" y="376018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C4E7C4-BBA9-52B6-350C-1EDB049E873F}"/>
              </a:ext>
            </a:extLst>
          </p:cNvPr>
          <p:cNvSpPr/>
          <p:nvPr/>
        </p:nvSpPr>
        <p:spPr>
          <a:xfrm>
            <a:off x="7557051" y="3038486"/>
            <a:ext cx="712303" cy="897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</a:t>
            </a:r>
            <a:endParaRPr lang="en-IN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7A5478-9374-A487-A7D1-114D71F3C8F2}"/>
              </a:ext>
            </a:extLst>
          </p:cNvPr>
          <p:cNvCxnSpPr>
            <a:cxnSpLocks/>
          </p:cNvCxnSpPr>
          <p:nvPr/>
        </p:nvCxnSpPr>
        <p:spPr>
          <a:xfrm>
            <a:off x="8269354" y="3455266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D457795-9CB3-0FBB-BD90-CBEA5B3F08CE}"/>
              </a:ext>
            </a:extLst>
          </p:cNvPr>
          <p:cNvSpPr/>
          <p:nvPr/>
        </p:nvSpPr>
        <p:spPr>
          <a:xfrm>
            <a:off x="8656980" y="3166128"/>
            <a:ext cx="1432575" cy="576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Ingestion</a:t>
            </a:r>
            <a:endParaRPr lang="en-IN" sz="1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366CEB-60A6-2A4F-CECD-AC982BFC92A2}"/>
              </a:ext>
            </a:extLst>
          </p:cNvPr>
          <p:cNvCxnSpPr>
            <a:cxnSpLocks/>
          </p:cNvCxnSpPr>
          <p:nvPr/>
        </p:nvCxnSpPr>
        <p:spPr>
          <a:xfrm>
            <a:off x="7169425" y="2901988"/>
            <a:ext cx="2203842" cy="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7964CA-92B9-D01A-48B1-EC680FCC1C74}"/>
              </a:ext>
            </a:extLst>
          </p:cNvPr>
          <p:cNvCxnSpPr/>
          <p:nvPr/>
        </p:nvCxnSpPr>
        <p:spPr>
          <a:xfrm>
            <a:off x="9342780" y="2892049"/>
            <a:ext cx="0" cy="28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BA960DD-674E-7D97-EE3F-6046C35B4C9E}"/>
              </a:ext>
            </a:extLst>
          </p:cNvPr>
          <p:cNvSpPr/>
          <p:nvPr/>
        </p:nvSpPr>
        <p:spPr>
          <a:xfrm>
            <a:off x="7553066" y="4114809"/>
            <a:ext cx="1302697" cy="28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 Factor</a:t>
            </a:r>
            <a:endParaRPr lang="en-IN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3C6085-1E21-3127-B750-25720EAEC43A}"/>
              </a:ext>
            </a:extLst>
          </p:cNvPr>
          <p:cNvSpPr/>
          <p:nvPr/>
        </p:nvSpPr>
        <p:spPr>
          <a:xfrm>
            <a:off x="9232779" y="4108191"/>
            <a:ext cx="1302697" cy="28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Summarize</a:t>
            </a:r>
            <a:endParaRPr lang="en-IN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25FA7-888A-0720-153B-0502B4494905}"/>
              </a:ext>
            </a:extLst>
          </p:cNvPr>
          <p:cNvSpPr/>
          <p:nvPr/>
        </p:nvSpPr>
        <p:spPr>
          <a:xfrm>
            <a:off x="10922431" y="4108191"/>
            <a:ext cx="1302697" cy="28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Ingestion</a:t>
            </a:r>
            <a:endParaRPr lang="en-IN" sz="14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C359F2E-FE08-7739-1FCB-E2C0D3B15E0B}"/>
              </a:ext>
            </a:extLst>
          </p:cNvPr>
          <p:cNvCxnSpPr>
            <a:stCxn id="36" idx="3"/>
            <a:endCxn id="53" idx="1"/>
          </p:cNvCxnSpPr>
          <p:nvPr/>
        </p:nvCxnSpPr>
        <p:spPr>
          <a:xfrm>
            <a:off x="7176050" y="4022186"/>
            <a:ext cx="377016" cy="233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573957-1305-E08D-6BCF-60634BD47B60}"/>
              </a:ext>
            </a:extLst>
          </p:cNvPr>
          <p:cNvCxnSpPr/>
          <p:nvPr/>
        </p:nvCxnSpPr>
        <p:spPr>
          <a:xfrm>
            <a:off x="8855763" y="4262061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93FAD1-2A0D-3BBD-69A4-B22D9204AF94}"/>
              </a:ext>
            </a:extLst>
          </p:cNvPr>
          <p:cNvCxnSpPr/>
          <p:nvPr/>
        </p:nvCxnSpPr>
        <p:spPr>
          <a:xfrm>
            <a:off x="10535476" y="4245504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7AAC81E-B671-44A3-81EC-D8443075B2EB}"/>
              </a:ext>
            </a:extLst>
          </p:cNvPr>
          <p:cNvSpPr/>
          <p:nvPr/>
        </p:nvSpPr>
        <p:spPr>
          <a:xfrm>
            <a:off x="8975033" y="3221782"/>
            <a:ext cx="755374" cy="199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Neo4j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14D5771-079D-D7D0-9724-3D01A2D91E7E}"/>
              </a:ext>
            </a:extLst>
          </p:cNvPr>
          <p:cNvCxnSpPr>
            <a:stCxn id="36" idx="2"/>
          </p:cNvCxnSpPr>
          <p:nvPr/>
        </p:nvCxnSpPr>
        <p:spPr>
          <a:xfrm>
            <a:off x="6243429" y="4152990"/>
            <a:ext cx="0" cy="419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3EC25A86-418D-8D4C-1858-49671887F51C}"/>
              </a:ext>
            </a:extLst>
          </p:cNvPr>
          <p:cNvCxnSpPr>
            <a:cxnSpLocks/>
          </p:cNvCxnSpPr>
          <p:nvPr/>
        </p:nvCxnSpPr>
        <p:spPr>
          <a:xfrm>
            <a:off x="9889095" y="4396299"/>
            <a:ext cx="0" cy="17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08CD957B-8420-02A2-BC90-AE0EA3448D21}"/>
              </a:ext>
            </a:extLst>
          </p:cNvPr>
          <p:cNvCxnSpPr/>
          <p:nvPr/>
        </p:nvCxnSpPr>
        <p:spPr>
          <a:xfrm>
            <a:off x="6243429" y="4572002"/>
            <a:ext cx="3645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70DAD34-C82B-EDC8-EEFE-28D01DA7305B}"/>
              </a:ext>
            </a:extLst>
          </p:cNvPr>
          <p:cNvSpPr/>
          <p:nvPr/>
        </p:nvSpPr>
        <p:spPr>
          <a:xfrm>
            <a:off x="7449039" y="4484150"/>
            <a:ext cx="1783727" cy="1999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Multilingual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3213134F-1BC5-6334-2009-AD4E920C8AC3}"/>
              </a:ext>
            </a:extLst>
          </p:cNvPr>
          <p:cNvSpPr/>
          <p:nvPr/>
        </p:nvSpPr>
        <p:spPr>
          <a:xfrm>
            <a:off x="546653" y="4979506"/>
            <a:ext cx="13457579" cy="299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Uniqueness-&gt; Every Node is a "every node is a semantic node". [Both Graph Traversal &amp; Semantic Search]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A37BB06-BD80-7A3D-54E1-75F2E8864BC3}"/>
              </a:ext>
            </a:extLst>
          </p:cNvPr>
          <p:cNvSpPr/>
          <p:nvPr/>
        </p:nvSpPr>
        <p:spPr>
          <a:xfrm>
            <a:off x="493749" y="6036361"/>
            <a:ext cx="885004" cy="1230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2" descr="User Icon Vector Art, Icons, and Graphics for Free Download">
            <a:extLst>
              <a:ext uri="{FF2B5EF4-FFF2-40B4-BE49-F238E27FC236}">
                <a16:creationId xmlns:a16="http://schemas.microsoft.com/office/drawing/2014/main" id="{971E6EFA-205C-F4B7-1CCE-CFA00086B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1" t="19628" r="16163" b="15881"/>
          <a:stretch>
            <a:fillRect/>
          </a:stretch>
        </p:blipFill>
        <p:spPr bwMode="auto">
          <a:xfrm>
            <a:off x="689114" y="6175510"/>
            <a:ext cx="48701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0DD401F3-7B66-F0D0-0FF5-694F083661D8}"/>
              </a:ext>
            </a:extLst>
          </p:cNvPr>
          <p:cNvSpPr txBox="1"/>
          <p:nvPr/>
        </p:nvSpPr>
        <p:spPr>
          <a:xfrm>
            <a:off x="493749" y="6632710"/>
            <a:ext cx="885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User Persona</a:t>
            </a:r>
            <a:endParaRPr lang="en-IN" sz="1400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427891D-5D3B-6102-6A5B-5A53CE8507FF}"/>
              </a:ext>
            </a:extLst>
          </p:cNvPr>
          <p:cNvSpPr/>
          <p:nvPr/>
        </p:nvSpPr>
        <p:spPr>
          <a:xfrm>
            <a:off x="493749" y="5541634"/>
            <a:ext cx="1432575" cy="260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Pipeline</a:t>
            </a:r>
            <a:endParaRPr lang="en-IN" sz="1400" dirty="0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8C21E6D-4C4B-E2AB-1867-A1D91836B7AA}"/>
              </a:ext>
            </a:extLst>
          </p:cNvPr>
          <p:cNvSpPr/>
          <p:nvPr/>
        </p:nvSpPr>
        <p:spPr>
          <a:xfrm>
            <a:off x="2576307" y="6346221"/>
            <a:ext cx="1432575" cy="576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Intent Analysis</a:t>
            </a:r>
            <a:endParaRPr lang="en-IN" sz="1400" dirty="0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F038ED72-6D83-656F-3642-B3EA69A00793}"/>
              </a:ext>
            </a:extLst>
          </p:cNvPr>
          <p:cNvCxnSpPr>
            <a:stCxn id="1031" idx="3"/>
            <a:endCxn id="1038" idx="1"/>
          </p:cNvCxnSpPr>
          <p:nvPr/>
        </p:nvCxnSpPr>
        <p:spPr>
          <a:xfrm flipV="1">
            <a:off x="1378753" y="6634456"/>
            <a:ext cx="1197554" cy="17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A4EA6B3-B637-5FD4-2678-EE7F99B91BBF}"/>
              </a:ext>
            </a:extLst>
          </p:cNvPr>
          <p:cNvSpPr txBox="1"/>
          <p:nvPr/>
        </p:nvSpPr>
        <p:spPr>
          <a:xfrm>
            <a:off x="1580742" y="6380103"/>
            <a:ext cx="79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  <a:endParaRPr lang="en-IN" sz="1400" dirty="0"/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A11DFB2-CBBB-5558-AB81-FD73935E5A68}"/>
              </a:ext>
            </a:extLst>
          </p:cNvPr>
          <p:cNvCxnSpPr/>
          <p:nvPr/>
        </p:nvCxnSpPr>
        <p:spPr>
          <a:xfrm>
            <a:off x="4008882" y="6651652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1FFFA47-D9C9-CC43-A35D-7634D845E93B}"/>
              </a:ext>
            </a:extLst>
          </p:cNvPr>
          <p:cNvSpPr/>
          <p:nvPr/>
        </p:nvSpPr>
        <p:spPr>
          <a:xfrm>
            <a:off x="4396508" y="6346221"/>
            <a:ext cx="1846921" cy="576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Semantic search +</a:t>
            </a:r>
          </a:p>
          <a:p>
            <a:pPr algn="ctr"/>
            <a:r>
              <a:rPr lang="en-US" sz="1400" dirty="0"/>
              <a:t>Graph Traversal</a:t>
            </a:r>
          </a:p>
          <a:p>
            <a:pPr algn="ctr"/>
            <a:r>
              <a:rPr lang="en-US" sz="1400" dirty="0"/>
              <a:t>(Based on Intent)</a:t>
            </a:r>
            <a:endParaRPr lang="en-IN" sz="1400" dirty="0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6352510-5807-1275-0BFE-A229771BC4DF}"/>
              </a:ext>
            </a:extLst>
          </p:cNvPr>
          <p:cNvSpPr/>
          <p:nvPr/>
        </p:nvSpPr>
        <p:spPr>
          <a:xfrm>
            <a:off x="6633590" y="6358652"/>
            <a:ext cx="1846921" cy="576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Summarize</a:t>
            </a:r>
            <a:endParaRPr lang="en-IN" sz="1400" dirty="0"/>
          </a:p>
        </p:txBody>
      </p: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24E79CDC-7336-A644-0FA3-9C6444370392}"/>
              </a:ext>
            </a:extLst>
          </p:cNvPr>
          <p:cNvCxnSpPr/>
          <p:nvPr/>
        </p:nvCxnSpPr>
        <p:spPr>
          <a:xfrm>
            <a:off x="6245964" y="6658273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79CF3845-35C8-98CE-A6D9-858870F4B8CD}"/>
              </a:ext>
            </a:extLst>
          </p:cNvPr>
          <p:cNvCxnSpPr/>
          <p:nvPr/>
        </p:nvCxnSpPr>
        <p:spPr>
          <a:xfrm>
            <a:off x="8480511" y="6643054"/>
            <a:ext cx="387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Oval 1049">
            <a:extLst>
              <a:ext uri="{FF2B5EF4-FFF2-40B4-BE49-F238E27FC236}">
                <a16:creationId xmlns:a16="http://schemas.microsoft.com/office/drawing/2014/main" id="{467DDCC3-4963-DB7E-4FB6-43D1140EFE42}"/>
              </a:ext>
            </a:extLst>
          </p:cNvPr>
          <p:cNvSpPr/>
          <p:nvPr/>
        </p:nvSpPr>
        <p:spPr>
          <a:xfrm>
            <a:off x="8868137" y="6195798"/>
            <a:ext cx="1113182" cy="8945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</a:t>
            </a:r>
            <a:endParaRPr lang="en-IN" sz="1400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C801EEB-ACFF-4EE1-7CDA-28171D284110}"/>
              </a:ext>
            </a:extLst>
          </p:cNvPr>
          <p:cNvSpPr/>
          <p:nvPr/>
        </p:nvSpPr>
        <p:spPr>
          <a:xfrm>
            <a:off x="8567527" y="7209073"/>
            <a:ext cx="1878498" cy="299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export as PDF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82255E9-29D1-A2A0-C2BA-FF0601C93076}"/>
              </a:ext>
            </a:extLst>
          </p:cNvPr>
          <p:cNvSpPr/>
          <p:nvPr/>
        </p:nvSpPr>
        <p:spPr>
          <a:xfrm>
            <a:off x="493749" y="7760926"/>
            <a:ext cx="13457579" cy="299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KPIs-&gt; Agent performance KPIs – Latency, Cost/ PCI Transition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B3138ECC-5537-5769-B6A6-B4FE84921564}"/>
              </a:ext>
            </a:extLst>
          </p:cNvPr>
          <p:cNvSpPr/>
          <p:nvPr/>
        </p:nvSpPr>
        <p:spPr>
          <a:xfrm>
            <a:off x="500372" y="2304302"/>
            <a:ext cx="5164907" cy="260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Ingestion Agentic using Lang Graph, UI to Easy Data Ingestion.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8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885717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Architecture: Deep Dive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6526" y="1747242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6526" y="2093714"/>
            <a:ext cx="642770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76526" y="2265521"/>
            <a:ext cx="359437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 &amp; Connectors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76526" y="2745343"/>
            <a:ext cx="642770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integrations with CRM, ERP, document management systems; OCR for scanned reports; structured data pipelines from sales and customer databases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6047" y="1747242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6047" y="2093714"/>
            <a:ext cx="6427827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426047" y="2265521"/>
            <a:ext cx="419742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 &amp; Vectorization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26047" y="2745343"/>
            <a:ext cx="6427827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 parsing, chunking, embedding generation using state-of-the-art models; vector database storage for semantic search and retrieval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6526" y="4198620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6526" y="4545092"/>
            <a:ext cx="642770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776526" y="4716899"/>
            <a:ext cx="32052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GenAI Agent Framework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6526" y="5196721"/>
            <a:ext cx="6427708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Multi-agent orchestration with specialized agents for extraction, analysis, recommendation, and Q&amp;A; RAG (Retrieval-Augmented Generation) for grounded responses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6047" y="4198620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6047" y="4545092"/>
            <a:ext cx="6427827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6047" y="4716899"/>
            <a:ext cx="309193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 &amp; Orchestration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26047" y="5196721"/>
            <a:ext cx="6427827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APIs, real-time dashboards, automated report generation; integration with existing workflow tools and notification systems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76526" y="6677739"/>
            <a:ext cx="13077349" cy="942737"/>
          </a:xfrm>
          <a:prstGeom prst="roundRect">
            <a:avLst>
              <a:gd name="adj" fmla="val 21184"/>
            </a:avLst>
          </a:prstGeom>
          <a:solidFill>
            <a:srgbClr val="B5DAFC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39" y="7012186"/>
            <a:ext cx="277297" cy="221813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497449" y="6954917"/>
            <a:ext cx="1213461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on scalable cloud infrastructure with enterprise-grade security and compliance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968" y="732473"/>
            <a:ext cx="774406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 &amp; Control Framework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9968" y="2481977"/>
            <a:ext cx="2999780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 Sources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9968" y="3056930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Data: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Sales databases, CRM systems, promotional uplift tables, customer transaction logs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9968" y="4086939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Unstructured Data: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PDF reports, PowerPoint presentations, email threads, product descriptions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9968" y="5116949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Semi-Structured Data: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CSV exports, Excel spreadsheets, JSON logs from digital campaigns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9968" y="6146959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Behavioral Data: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Customer engagement metrics, retention patterns, purchase frequency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3579" y="2481977"/>
            <a:ext cx="3136940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Governance &amp; Control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4823579" y="3056930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 Control: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Role-based permissions ensuring data privacy and compliance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3579" y="4086939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Automated validation, deduplication, and consistency checks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3579" y="5116949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Audit Trail: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Complete logging of data access, processing, and AI-generated insights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3579" y="6146959"/>
            <a:ext cx="3628072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Synthetic Data: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Generation capabilities for testing and model training without exposing sensitive information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860</Words>
  <Application>Microsoft Office PowerPoint</Application>
  <PresentationFormat>Custom</PresentationFormat>
  <Paragraphs>134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Instrument Sans Medium</vt:lpstr>
      <vt:lpstr>Instrument Sans Light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Anirban Banik</cp:lastModifiedBy>
  <cp:revision>2</cp:revision>
  <dcterms:created xsi:type="dcterms:W3CDTF">2025-12-05T23:39:01Z</dcterms:created>
  <dcterms:modified xsi:type="dcterms:W3CDTF">2025-12-06T00:42:00Z</dcterms:modified>
</cp:coreProperties>
</file>